
<file path=[Content_Types].xml><?xml version="1.0" encoding="utf-8"?>
<Types xmlns="http://schemas.openxmlformats.org/package/2006/content-types">
  <Override PartName="/ppt/slides/slide17.xml" ContentType="application/vnd.openxmlformats-officedocument.presentationml.slide+xml"/>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slides/slide15.xml" ContentType="application/vnd.openxmlformats-officedocument.presentationml.slide+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258" r:id="rId3"/>
    <p:sldId id="259" r:id="rId4"/>
    <p:sldId id="260" r:id="rId5"/>
    <p:sldId id="261" r:id="rId6"/>
    <p:sldId id="262" r:id="rId7"/>
    <p:sldId id="263" r:id="rId8"/>
    <p:sldId id="264" r:id="rId9"/>
    <p:sldId id="265" r:id="rId10"/>
    <p:sldId id="266" r:id="rId11"/>
    <p:sldId id="268" r:id="rId12"/>
    <p:sldId id="269" r:id="rId13"/>
    <p:sldId id="267" r:id="rId14"/>
    <p:sldId id="271" r:id="rId15"/>
    <p:sldId id="272" r:id="rId16"/>
    <p:sldId id="275" r:id="rId17"/>
    <p:sldId id="273" r:id="rId18"/>
    <p:sldId id="277" r:id="rId19"/>
    <p:sldId id="274" r:id="rId20"/>
    <p:sldId id="278"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87" d="100"/>
          <a:sy n="87" d="100"/>
        </p:scale>
        <p:origin x="-96" y="-21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viewProps" Target="viewProps.xml"/><Relationship Id="rId25" Type="http://schemas.openxmlformats.org/officeDocument/2006/relationships/theme" Target="theme/theme1.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14" Type="http://schemas.openxmlformats.org/officeDocument/2006/relationships/slide" Target="slides/slide13.xml"/><Relationship Id="rId23" Type="http://schemas.openxmlformats.org/officeDocument/2006/relationships/presProps" Target="presProps.xml"/><Relationship Id="rId4" Type="http://schemas.openxmlformats.org/officeDocument/2006/relationships/slide" Target="slides/slide3.xml"/><Relationship Id="rId26" Type="http://schemas.openxmlformats.org/officeDocument/2006/relationships/tableStyles" Target="tableStyles.xml"/><Relationship Id="rId11" Type="http://schemas.openxmlformats.org/officeDocument/2006/relationships/slide" Target="slides/slide10.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printerSettings" Target="printerSettings/printerSettings1.bin"/><Relationship Id="rId21" Type="http://schemas.openxmlformats.org/officeDocument/2006/relationships/slide" Target="slides/slide20.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11808FC-1811-8F42-BA5A-2EDC5114457A}" type="datetimeFigureOut">
              <a:rPr lang="en-US" smtClean="0"/>
              <a:pPr/>
              <a:t>5/4/11</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83F46A8D-A0A9-3E46-8915-B524AD726DCF}"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1808FC-1811-8F42-BA5A-2EDC5114457A}" type="datetimeFigureOut">
              <a:rPr lang="en-US" smtClean="0"/>
              <a:pPr/>
              <a:t>5/4/11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F46A8D-A0A9-3E46-8915-B524AD726DC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83F46A8D-A0A9-3E46-8915-B524AD726DCF}"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1808FC-1811-8F42-BA5A-2EDC5114457A}" type="datetimeFigureOut">
              <a:rPr lang="en-US" smtClean="0"/>
              <a:pPr/>
              <a:t>5/4/11</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11808FC-1811-8F42-BA5A-2EDC5114457A}" type="datetimeFigureOut">
              <a:rPr lang="en-US" smtClean="0"/>
              <a:pPr/>
              <a:t>5/4/11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83F46A8D-A0A9-3E46-8915-B524AD726DCF}"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B11808FC-1811-8F42-BA5A-2EDC5114457A}" type="datetimeFigureOut">
              <a:rPr lang="en-US" smtClean="0"/>
              <a:pPr/>
              <a:t>5/4/11</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83F46A8D-A0A9-3E46-8915-B524AD726DCF}"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B11808FC-1811-8F42-BA5A-2EDC5114457A}" type="datetimeFigureOut">
              <a:rPr lang="en-US" smtClean="0"/>
              <a:pPr/>
              <a:t>5/4/11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F46A8D-A0A9-3E46-8915-B524AD726DCF}"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11808FC-1811-8F42-BA5A-2EDC5114457A}" type="datetimeFigureOut">
              <a:rPr lang="en-US" smtClean="0"/>
              <a:pPr/>
              <a:t>5/4/11</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83F46A8D-A0A9-3E46-8915-B524AD726DCF}"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11808FC-1811-8F42-BA5A-2EDC5114457A}" type="datetimeFigureOut">
              <a:rPr lang="en-US" smtClean="0"/>
              <a:pPr/>
              <a:t>5/4/11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83F46A8D-A0A9-3E46-8915-B524AD726DC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11808FC-1811-8F42-BA5A-2EDC5114457A}" type="datetimeFigureOut">
              <a:rPr lang="en-US" smtClean="0"/>
              <a:pPr/>
              <a:t>5/4/11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83F46A8D-A0A9-3E46-8915-B524AD726DC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83F46A8D-A0A9-3E46-8915-B524AD726DCF}"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B11808FC-1811-8F42-BA5A-2EDC5114457A}" type="datetimeFigureOut">
              <a:rPr lang="en-US" smtClean="0"/>
              <a:pPr/>
              <a:t>5/4/11</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83F46A8D-A0A9-3E46-8915-B524AD726DCF}"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B11808FC-1811-8F42-BA5A-2EDC5114457A}" type="datetimeFigureOut">
              <a:rPr lang="en-US" smtClean="0"/>
              <a:pPr/>
              <a:t>5/4/11</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B11808FC-1811-8F42-BA5A-2EDC5114457A}" type="datetimeFigureOut">
              <a:rPr lang="en-US" smtClean="0"/>
              <a:pPr/>
              <a:t>5/4/11</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83F46A8D-A0A9-3E46-8915-B524AD726DCF}"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3" Type="http://schemas.openxmlformats.org/officeDocument/2006/relationships/image" Target="../media/image5.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3" Type="http://schemas.openxmlformats.org/officeDocument/2006/relationships/image" Target="../media/image7.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4" Type="http://schemas.openxmlformats.org/officeDocument/2006/relationships/image" Target="../media/image10.png"/><Relationship Id="rId1" Type="http://schemas.openxmlformats.org/officeDocument/2006/relationships/slideLayout" Target="../slideLayouts/slideLayout3.xml"/><Relationship Id="rId2" Type="http://schemas.openxmlformats.org/officeDocument/2006/relationships/image" Target="../media/image8.png"/><Relationship Id="rId3"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09965" y="2571265"/>
            <a:ext cx="5505277" cy="4286735"/>
          </a:xfrm>
        </p:spPr>
        <p:txBody>
          <a:bodyPr>
            <a:normAutofit fontScale="62500" lnSpcReduction="20000"/>
          </a:bodyPr>
          <a:lstStyle/>
          <a:p>
            <a:pPr algn="l"/>
            <a:endParaRPr lang="en-US" sz="3520" cap="none" dirty="0" smtClean="0"/>
          </a:p>
          <a:p>
            <a:pPr algn="l"/>
            <a:r>
              <a:rPr lang="en-US" sz="3520" i="1" cap="none" dirty="0" smtClean="0"/>
              <a:t>During World War II, the United States largely took control of the American economy, forcing businesses to build tanks, planes, and ammunition instead of normal consumer goods in their factories. Supplies were also rationed. For example, to buy more toothpaste, people were obliged to return the empty tube because metal was in short supply.</a:t>
            </a:r>
            <a:endParaRPr lang="en-US" sz="3520" cap="none" dirty="0" smtClean="0"/>
          </a:p>
          <a:p>
            <a:pPr algn="l"/>
            <a:endParaRPr lang="en-US" dirty="0"/>
          </a:p>
        </p:txBody>
      </p:sp>
      <p:sp>
        <p:nvSpPr>
          <p:cNvPr id="2" name="Title 1"/>
          <p:cNvSpPr>
            <a:spLocks noGrp="1"/>
          </p:cNvSpPr>
          <p:nvPr>
            <p:ph type="ctrTitle"/>
          </p:nvPr>
        </p:nvSpPr>
        <p:spPr>
          <a:xfrm>
            <a:off x="685800" y="-495300"/>
            <a:ext cx="7772400" cy="1752600"/>
          </a:xfrm>
        </p:spPr>
        <p:txBody>
          <a:bodyPr>
            <a:noAutofit/>
          </a:bodyPr>
          <a:lstStyle/>
          <a:p>
            <a:r>
              <a:rPr lang="en-US" sz="8600" b="1" cap="all" dirty="0" smtClean="0">
                <a:latin typeface="Candara"/>
                <a:cs typeface="Candara"/>
              </a:rPr>
              <a:t>CALL TO ORDER</a:t>
            </a:r>
            <a:endParaRPr lang="en-US" sz="8600" b="1" cap="all" dirty="0">
              <a:latin typeface="Candara"/>
              <a:cs typeface="Candara"/>
            </a:endParaRPr>
          </a:p>
        </p:txBody>
      </p:sp>
      <p:sp>
        <p:nvSpPr>
          <p:cNvPr id="5" name="TextBox 4"/>
          <p:cNvSpPr txBox="1"/>
          <p:nvPr/>
        </p:nvSpPr>
        <p:spPr>
          <a:xfrm>
            <a:off x="5715242" y="3779451"/>
            <a:ext cx="3196431" cy="2862323"/>
          </a:xfrm>
          <a:prstGeom prst="rect">
            <a:avLst/>
          </a:prstGeom>
          <a:noFill/>
        </p:spPr>
        <p:style>
          <a:lnRef idx="1">
            <a:schemeClr val="accent2"/>
          </a:lnRef>
          <a:fillRef idx="2">
            <a:schemeClr val="accent2"/>
          </a:fillRef>
          <a:effectRef idx="1">
            <a:schemeClr val="accent2"/>
          </a:effectRef>
          <a:fontRef idx="minor">
            <a:schemeClr val="dk1"/>
          </a:fontRef>
        </p:style>
        <p:txBody>
          <a:bodyPr wrap="square" rtlCol="0">
            <a:spAutoFit/>
          </a:bodyPr>
          <a:lstStyle/>
          <a:p>
            <a:endParaRPr lang="en-US" dirty="0" smtClean="0">
              <a:solidFill>
                <a:srgbClr val="03495C"/>
              </a:solidFill>
            </a:endParaRPr>
          </a:p>
          <a:p>
            <a:r>
              <a:rPr lang="en-US" dirty="0" smtClean="0">
                <a:solidFill>
                  <a:srgbClr val="03495C"/>
                </a:solidFill>
              </a:rPr>
              <a:t>Questions:</a:t>
            </a:r>
          </a:p>
          <a:p>
            <a:pPr lvl="0"/>
            <a:r>
              <a:rPr lang="en-US" dirty="0" smtClean="0">
                <a:solidFill>
                  <a:srgbClr val="03495C"/>
                </a:solidFill>
              </a:rPr>
              <a:t>1. </a:t>
            </a:r>
            <a:r>
              <a:rPr lang="en-US" dirty="0"/>
              <a:t>What was being produced?</a:t>
            </a:r>
            <a:endParaRPr lang="en-US" dirty="0" smtClean="0"/>
          </a:p>
          <a:p>
            <a:pPr lvl="0"/>
            <a:r>
              <a:rPr lang="en-US" dirty="0" smtClean="0"/>
              <a:t>2. How </a:t>
            </a:r>
            <a:r>
              <a:rPr lang="en-US" dirty="0"/>
              <a:t>was it being produced?</a:t>
            </a:r>
            <a:endParaRPr lang="en-US" dirty="0" smtClean="0"/>
          </a:p>
          <a:p>
            <a:pPr lvl="0"/>
            <a:r>
              <a:rPr lang="en-US" dirty="0" smtClean="0"/>
              <a:t>3. For </a:t>
            </a:r>
            <a:r>
              <a:rPr lang="en-US" dirty="0"/>
              <a:t>whom was it being produced?</a:t>
            </a:r>
            <a:endParaRPr lang="en-US" dirty="0" smtClean="0"/>
          </a:p>
          <a:p>
            <a:pPr lvl="0"/>
            <a:r>
              <a:rPr lang="en-US" dirty="0" smtClean="0"/>
              <a:t>4. Who </a:t>
            </a:r>
            <a:r>
              <a:rPr lang="en-US" dirty="0"/>
              <a:t>made all of these decisions?</a:t>
            </a:r>
          </a:p>
          <a:p>
            <a:endParaRPr lang="en-US" dirty="0">
              <a:solidFill>
                <a:srgbClr val="03495C"/>
              </a:solidFill>
            </a:endParaRPr>
          </a:p>
        </p:txBody>
      </p:sp>
      <p:pic>
        <p:nvPicPr>
          <p:cNvPr id="6" name="Picture 24" descr="Consolidated_TB-32_production_line"/>
          <p:cNvPicPr>
            <a:picLocks noChangeAspect="1" noChangeArrowheads="1"/>
          </p:cNvPicPr>
          <p:nvPr/>
        </p:nvPicPr>
        <p:blipFill>
          <a:blip r:embed="rId2"/>
          <a:srcRect/>
          <a:stretch>
            <a:fillRect/>
          </a:stretch>
        </p:blipFill>
        <p:spPr bwMode="auto">
          <a:xfrm>
            <a:off x="5491024" y="1951692"/>
            <a:ext cx="3420649" cy="2122069"/>
          </a:xfrm>
          <a:prstGeom prst="rect">
            <a:avLst/>
          </a:prstGeom>
          <a:noFill/>
        </p:spPr>
      </p:pic>
      <p:sp>
        <p:nvSpPr>
          <p:cNvPr id="4" name="TextBox 3"/>
          <p:cNvSpPr txBox="1"/>
          <p:nvPr/>
        </p:nvSpPr>
        <p:spPr>
          <a:xfrm>
            <a:off x="1" y="1164360"/>
            <a:ext cx="9144000" cy="892552"/>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2600" b="1" cap="none" dirty="0" smtClean="0">
                <a:solidFill>
                  <a:schemeClr val="tx2">
                    <a:lumMod val="75000"/>
                  </a:schemeClr>
                </a:solidFill>
              </a:rPr>
              <a:t>Read the scenario below.  Then answer the questions that follow.</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418188" y="2743200"/>
            <a:ext cx="3949558" cy="3266747"/>
          </a:xfrm>
        </p:spPr>
        <p:txBody>
          <a:bodyPr>
            <a:noAutofit/>
          </a:bodyPr>
          <a:lstStyle/>
          <a:p>
            <a:pPr algn="l"/>
            <a:r>
              <a:rPr lang="en-US" sz="3500" dirty="0" smtClean="0"/>
              <a:t>The answers to economic questions are determined by TRADITIONS OR CUSTOMS.</a:t>
            </a:r>
            <a:endParaRPr lang="en-US" sz="3500" dirty="0"/>
          </a:p>
        </p:txBody>
      </p:sp>
      <p:sp>
        <p:nvSpPr>
          <p:cNvPr id="2" name="Title 1"/>
          <p:cNvSpPr>
            <a:spLocks noGrp="1"/>
          </p:cNvSpPr>
          <p:nvPr>
            <p:ph type="title"/>
          </p:nvPr>
        </p:nvSpPr>
        <p:spPr/>
        <p:txBody>
          <a:bodyPr/>
          <a:lstStyle/>
          <a:p>
            <a:r>
              <a:rPr lang="en-US" dirty="0" smtClean="0"/>
              <a:t>Traditional Economy</a:t>
            </a:r>
            <a:endParaRPr lang="en-US" dirty="0"/>
          </a:p>
        </p:txBody>
      </p:sp>
      <p:pic>
        <p:nvPicPr>
          <p:cNvPr id="5" name="Picture 4"/>
          <p:cNvPicPr>
            <a:picLocks noChangeAspect="1"/>
          </p:cNvPicPr>
          <p:nvPr/>
        </p:nvPicPr>
        <p:blipFill>
          <a:blip r:embed="rId2"/>
          <a:stretch>
            <a:fillRect/>
          </a:stretch>
        </p:blipFill>
        <p:spPr>
          <a:xfrm>
            <a:off x="5972334" y="2312927"/>
            <a:ext cx="2730500" cy="2984500"/>
          </a:xfrm>
          <a:prstGeom prst="rect">
            <a:avLst/>
          </a:prstGeom>
        </p:spPr>
      </p:pic>
      <p:pic>
        <p:nvPicPr>
          <p:cNvPr id="6" name="Picture 5"/>
          <p:cNvPicPr>
            <a:picLocks noChangeAspect="1"/>
          </p:cNvPicPr>
          <p:nvPr/>
        </p:nvPicPr>
        <p:blipFill>
          <a:blip r:embed="rId3"/>
          <a:stretch>
            <a:fillRect/>
          </a:stretch>
        </p:blipFill>
        <p:spPr>
          <a:xfrm>
            <a:off x="4566030" y="4243804"/>
            <a:ext cx="3492500" cy="232410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418188" y="2743200"/>
            <a:ext cx="3949558" cy="3266747"/>
          </a:xfrm>
        </p:spPr>
        <p:txBody>
          <a:bodyPr>
            <a:noAutofit/>
          </a:bodyPr>
          <a:lstStyle/>
          <a:p>
            <a:pPr algn="l"/>
            <a:r>
              <a:rPr lang="en-US" sz="3500" dirty="0" smtClean="0"/>
              <a:t>The answers to economic questions are determined by THE GOVERNMENT.</a:t>
            </a:r>
            <a:endParaRPr lang="en-US" sz="3500" dirty="0"/>
          </a:p>
        </p:txBody>
      </p:sp>
      <p:sp>
        <p:nvSpPr>
          <p:cNvPr id="2" name="Title 1"/>
          <p:cNvSpPr>
            <a:spLocks noGrp="1"/>
          </p:cNvSpPr>
          <p:nvPr>
            <p:ph type="title"/>
          </p:nvPr>
        </p:nvSpPr>
        <p:spPr/>
        <p:txBody>
          <a:bodyPr/>
          <a:lstStyle/>
          <a:p>
            <a:r>
              <a:rPr lang="en-US" dirty="0" smtClean="0"/>
              <a:t>Command Economy</a:t>
            </a:r>
            <a:endParaRPr lang="en-US" dirty="0"/>
          </a:p>
        </p:txBody>
      </p:sp>
      <p:pic>
        <p:nvPicPr>
          <p:cNvPr id="7" name="Picture 6"/>
          <p:cNvPicPr>
            <a:picLocks noChangeAspect="1"/>
          </p:cNvPicPr>
          <p:nvPr/>
        </p:nvPicPr>
        <p:blipFill>
          <a:blip r:embed="rId2"/>
          <a:stretch>
            <a:fillRect/>
          </a:stretch>
        </p:blipFill>
        <p:spPr>
          <a:xfrm>
            <a:off x="4414217" y="4485295"/>
            <a:ext cx="3479800" cy="2336800"/>
          </a:xfrm>
          <a:prstGeom prst="rect">
            <a:avLst/>
          </a:prstGeom>
        </p:spPr>
      </p:pic>
      <p:pic>
        <p:nvPicPr>
          <p:cNvPr id="8" name="Picture 7"/>
          <p:cNvPicPr>
            <a:picLocks noChangeAspect="1"/>
          </p:cNvPicPr>
          <p:nvPr/>
        </p:nvPicPr>
        <p:blipFill>
          <a:blip r:embed="rId3"/>
          <a:stretch>
            <a:fillRect/>
          </a:stretch>
        </p:blipFill>
        <p:spPr>
          <a:xfrm>
            <a:off x="5651500" y="2279341"/>
            <a:ext cx="3492500" cy="23241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418188" y="2524797"/>
            <a:ext cx="3949558" cy="3266747"/>
          </a:xfrm>
        </p:spPr>
        <p:txBody>
          <a:bodyPr>
            <a:noAutofit/>
          </a:bodyPr>
          <a:lstStyle/>
          <a:p>
            <a:pPr algn="l"/>
            <a:r>
              <a:rPr lang="en-US" sz="3500" dirty="0" smtClean="0"/>
              <a:t>The answers to economic questions are determined by CONSUMERS AND PRODUCERS.</a:t>
            </a:r>
            <a:endParaRPr lang="en-US" sz="3500" dirty="0"/>
          </a:p>
        </p:txBody>
      </p:sp>
      <p:sp>
        <p:nvSpPr>
          <p:cNvPr id="2" name="Title 1"/>
          <p:cNvSpPr>
            <a:spLocks noGrp="1"/>
          </p:cNvSpPr>
          <p:nvPr>
            <p:ph type="title"/>
          </p:nvPr>
        </p:nvSpPr>
        <p:spPr>
          <a:xfrm>
            <a:off x="721384" y="0"/>
            <a:ext cx="4516732" cy="1524000"/>
          </a:xfrm>
        </p:spPr>
        <p:txBody>
          <a:bodyPr/>
          <a:lstStyle/>
          <a:p>
            <a:r>
              <a:rPr lang="en-US" dirty="0" smtClean="0"/>
              <a:t>Market Economy</a:t>
            </a:r>
            <a:endParaRPr lang="en-US" dirty="0"/>
          </a:p>
        </p:txBody>
      </p:sp>
      <p:pic>
        <p:nvPicPr>
          <p:cNvPr id="6" name="Picture 5"/>
          <p:cNvPicPr>
            <a:picLocks noChangeAspect="1"/>
          </p:cNvPicPr>
          <p:nvPr/>
        </p:nvPicPr>
        <p:blipFill>
          <a:blip r:embed="rId2"/>
          <a:stretch>
            <a:fillRect/>
          </a:stretch>
        </p:blipFill>
        <p:spPr>
          <a:xfrm>
            <a:off x="5238116" y="4358581"/>
            <a:ext cx="3517900" cy="2311400"/>
          </a:xfrm>
          <a:prstGeom prst="rect">
            <a:avLst/>
          </a:prstGeom>
        </p:spPr>
      </p:pic>
      <p:pic>
        <p:nvPicPr>
          <p:cNvPr id="9" name="Picture 8"/>
          <p:cNvPicPr>
            <a:picLocks noChangeAspect="1"/>
          </p:cNvPicPr>
          <p:nvPr/>
        </p:nvPicPr>
        <p:blipFill>
          <a:blip r:embed="rId3"/>
          <a:stretch>
            <a:fillRect/>
          </a:stretch>
        </p:blipFill>
        <p:spPr>
          <a:xfrm>
            <a:off x="4172361" y="2329116"/>
            <a:ext cx="3492500" cy="2324100"/>
          </a:xfrm>
          <a:prstGeom prst="rect">
            <a:avLst/>
          </a:prstGeom>
        </p:spPr>
      </p:pic>
      <p:pic>
        <p:nvPicPr>
          <p:cNvPr id="10" name="Picture 9"/>
          <p:cNvPicPr>
            <a:picLocks noChangeAspect="1"/>
          </p:cNvPicPr>
          <p:nvPr/>
        </p:nvPicPr>
        <p:blipFill>
          <a:blip r:embed="rId4"/>
          <a:stretch>
            <a:fillRect/>
          </a:stretch>
        </p:blipFill>
        <p:spPr>
          <a:xfrm>
            <a:off x="6236111" y="370343"/>
            <a:ext cx="2857500" cy="285750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Autofit/>
          </a:bodyPr>
          <a:lstStyle/>
          <a:p>
            <a:r>
              <a:rPr lang="en-US" sz="4300" dirty="0" smtClean="0"/>
              <a:t>We will practice interacting in each of these three types of economies.</a:t>
            </a:r>
            <a:endParaRPr lang="en-US" sz="4300" dirty="0"/>
          </a:p>
        </p:txBody>
      </p:sp>
      <p:sp>
        <p:nvSpPr>
          <p:cNvPr id="4" name="Title 3"/>
          <p:cNvSpPr>
            <a:spLocks noGrp="1"/>
          </p:cNvSpPr>
          <p:nvPr>
            <p:ph type="title"/>
          </p:nvPr>
        </p:nvSpPr>
        <p:spPr/>
        <p:txBody>
          <a:bodyPr/>
          <a:lstStyle/>
          <a:p>
            <a:r>
              <a:rPr lang="en-US" dirty="0" smtClean="0"/>
              <a:t>The Bead Game</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457200" y="152400"/>
            <a:ext cx="8229600" cy="685800"/>
          </a:xfrm>
        </p:spPr>
        <p:txBody>
          <a:bodyPr/>
          <a:lstStyle/>
          <a:p>
            <a:r>
              <a:rPr lang="en-US" sz="3600" b="1">
                <a:solidFill>
                  <a:schemeClr val="accent2"/>
                </a:solidFill>
              </a:rPr>
              <a:t>BEAD PRODUCTION DIRECTIONS</a:t>
            </a:r>
          </a:p>
        </p:txBody>
      </p:sp>
      <p:sp>
        <p:nvSpPr>
          <p:cNvPr id="55299" name="Rectangle 3"/>
          <p:cNvSpPr>
            <a:spLocks noGrp="1" noChangeArrowheads="1"/>
          </p:cNvSpPr>
          <p:nvPr>
            <p:ph type="body" idx="1"/>
          </p:nvPr>
        </p:nvSpPr>
        <p:spPr>
          <a:xfrm>
            <a:off x="457200" y="762000"/>
            <a:ext cx="8229600" cy="5715000"/>
          </a:xfrm>
        </p:spPr>
        <p:txBody>
          <a:bodyPr>
            <a:normAutofit lnSpcReduction="10000"/>
          </a:bodyPr>
          <a:lstStyle/>
          <a:p>
            <a:pPr marL="609600" indent="-609600">
              <a:lnSpc>
                <a:spcPct val="90000"/>
              </a:lnSpc>
              <a:buFontTx/>
              <a:buNone/>
            </a:pPr>
            <a:endParaRPr lang="en-US" sz="2800" b="1" dirty="0"/>
          </a:p>
          <a:p>
            <a:pPr marL="609600" indent="-609600">
              <a:lnSpc>
                <a:spcPct val="90000"/>
              </a:lnSpc>
              <a:buFontTx/>
              <a:buNone/>
            </a:pPr>
            <a:r>
              <a:rPr lang="en-US" sz="2800" b="1" dirty="0"/>
              <a:t>1)</a:t>
            </a:r>
            <a:r>
              <a:rPr lang="en-US" sz="2800" dirty="0"/>
              <a:t> </a:t>
            </a:r>
            <a:r>
              <a:rPr lang="en-US" sz="2800" dirty="0" smtClean="0"/>
              <a:t>Each $2 </a:t>
            </a:r>
            <a:r>
              <a:rPr lang="en-US" sz="2800" b="1" dirty="0"/>
              <a:t>ring</a:t>
            </a:r>
            <a:r>
              <a:rPr lang="en-US" sz="2800" dirty="0"/>
              <a:t> must be made from a</a:t>
            </a:r>
            <a:r>
              <a:rPr lang="en-US" sz="2800" dirty="0" smtClean="0"/>
              <a:t> 4-</a:t>
            </a:r>
            <a:r>
              <a:rPr lang="en-US" sz="2800" dirty="0"/>
              <a:t>inch piece of string with</a:t>
            </a:r>
            <a:r>
              <a:rPr lang="en-US" sz="2800" dirty="0" smtClean="0"/>
              <a:t> 6 </a:t>
            </a:r>
            <a:r>
              <a:rPr lang="en-US" sz="2800" dirty="0"/>
              <a:t>beads in this sequence: </a:t>
            </a:r>
            <a:endParaRPr lang="en-US" sz="2800" dirty="0" smtClean="0"/>
          </a:p>
          <a:p>
            <a:pPr marL="609600" indent="-609600" algn="ctr">
              <a:lnSpc>
                <a:spcPct val="90000"/>
              </a:lnSpc>
              <a:buFontTx/>
              <a:buNone/>
            </a:pPr>
            <a:r>
              <a:rPr lang="en-US" sz="2800" b="1" dirty="0" smtClean="0"/>
              <a:t>2</a:t>
            </a:r>
            <a:r>
              <a:rPr lang="en-US" sz="2800" b="1" dirty="0" smtClean="0"/>
              <a:t> yellow, </a:t>
            </a:r>
            <a:r>
              <a:rPr lang="en-US" sz="2800" b="1" dirty="0" smtClean="0"/>
              <a:t>2</a:t>
            </a:r>
            <a:r>
              <a:rPr lang="en-US" sz="2800" b="1" dirty="0" smtClean="0"/>
              <a:t> </a:t>
            </a:r>
            <a:r>
              <a:rPr lang="en-US" sz="2800" b="1" dirty="0" smtClean="0"/>
              <a:t>clear</a:t>
            </a:r>
            <a:r>
              <a:rPr lang="en-US" sz="2800" b="1" dirty="0" smtClean="0"/>
              <a:t>, </a:t>
            </a:r>
            <a:r>
              <a:rPr lang="en-US" sz="2800" b="1" dirty="0" smtClean="0"/>
              <a:t>2</a:t>
            </a:r>
            <a:r>
              <a:rPr lang="en-US" sz="2800" b="1" dirty="0" smtClean="0"/>
              <a:t> yellow</a:t>
            </a:r>
          </a:p>
          <a:p>
            <a:pPr marL="609600" indent="-609600" algn="ctr">
              <a:lnSpc>
                <a:spcPct val="90000"/>
              </a:lnSpc>
              <a:buFontTx/>
              <a:buNone/>
            </a:pPr>
            <a:endParaRPr lang="en-US" sz="2800" b="1" dirty="0"/>
          </a:p>
          <a:p>
            <a:pPr marL="609600" indent="-609600">
              <a:lnSpc>
                <a:spcPct val="90000"/>
              </a:lnSpc>
              <a:buFontTx/>
              <a:buNone/>
            </a:pPr>
            <a:r>
              <a:rPr lang="en-US" sz="2800" b="1" dirty="0"/>
              <a:t>2)</a:t>
            </a:r>
            <a:r>
              <a:rPr lang="en-US" sz="2800" dirty="0"/>
              <a:t>  Each</a:t>
            </a:r>
            <a:r>
              <a:rPr lang="en-US" sz="2800" dirty="0" smtClean="0"/>
              <a:t> $5 </a:t>
            </a:r>
            <a:r>
              <a:rPr lang="en-US" sz="2800" b="1" dirty="0" smtClean="0"/>
              <a:t>bracelet </a:t>
            </a:r>
            <a:r>
              <a:rPr lang="en-US" sz="2800" dirty="0"/>
              <a:t>must be made from a</a:t>
            </a:r>
            <a:r>
              <a:rPr lang="en-US" sz="2800" dirty="0" smtClean="0"/>
              <a:t> </a:t>
            </a:r>
            <a:r>
              <a:rPr lang="en-US" sz="2800" dirty="0" smtClean="0"/>
              <a:t>8</a:t>
            </a:r>
            <a:r>
              <a:rPr lang="en-US" sz="2800" dirty="0" smtClean="0"/>
              <a:t> </a:t>
            </a:r>
            <a:r>
              <a:rPr lang="en-US" sz="2800" dirty="0"/>
              <a:t>inch piece of string with 8 beads in this sequence:    </a:t>
            </a:r>
          </a:p>
          <a:p>
            <a:pPr marL="609600" indent="-609600" algn="ctr">
              <a:lnSpc>
                <a:spcPct val="90000"/>
              </a:lnSpc>
              <a:buFontTx/>
              <a:buNone/>
            </a:pPr>
            <a:r>
              <a:rPr lang="en-US" sz="2800" b="1" dirty="0"/>
              <a:t>2</a:t>
            </a:r>
            <a:r>
              <a:rPr lang="en-US" sz="2800" b="1" dirty="0" smtClean="0"/>
              <a:t> yellow </a:t>
            </a:r>
            <a:r>
              <a:rPr lang="en-US" sz="2800" b="1" dirty="0"/>
              <a:t>- 2</a:t>
            </a:r>
            <a:r>
              <a:rPr lang="en-US" sz="2800" b="1" dirty="0" smtClean="0"/>
              <a:t> clear </a:t>
            </a:r>
            <a:r>
              <a:rPr lang="en-US" sz="2800" b="1" dirty="0"/>
              <a:t>- 2</a:t>
            </a:r>
            <a:r>
              <a:rPr lang="en-US" sz="2800" b="1" dirty="0" smtClean="0"/>
              <a:t> yellow </a:t>
            </a:r>
            <a:r>
              <a:rPr lang="en-US" sz="2800" b="1" dirty="0"/>
              <a:t>- 2</a:t>
            </a:r>
            <a:r>
              <a:rPr lang="en-US" sz="2800" b="1" dirty="0" smtClean="0"/>
              <a:t> clear</a:t>
            </a:r>
          </a:p>
          <a:p>
            <a:pPr marL="609600" indent="-609600" algn="ctr">
              <a:lnSpc>
                <a:spcPct val="90000"/>
              </a:lnSpc>
              <a:buFontTx/>
              <a:buNone/>
            </a:pPr>
            <a:endParaRPr lang="en-US" sz="2800" b="1" dirty="0"/>
          </a:p>
          <a:p>
            <a:pPr marL="609600" indent="-609600">
              <a:lnSpc>
                <a:spcPct val="90000"/>
              </a:lnSpc>
              <a:buFontTx/>
              <a:buNone/>
            </a:pPr>
            <a:r>
              <a:rPr lang="en-US" sz="2800" b="1" dirty="0"/>
              <a:t>3)</a:t>
            </a:r>
            <a:r>
              <a:rPr lang="en-US" sz="2800" dirty="0"/>
              <a:t> Each</a:t>
            </a:r>
            <a:r>
              <a:rPr lang="en-US" sz="2800" dirty="0" smtClean="0"/>
              <a:t> $10 </a:t>
            </a:r>
            <a:r>
              <a:rPr lang="en-US" sz="2800" b="1" dirty="0" smtClean="0"/>
              <a:t>necklace </a:t>
            </a:r>
            <a:r>
              <a:rPr lang="en-US" sz="2800" dirty="0"/>
              <a:t>must be made with a</a:t>
            </a:r>
            <a:r>
              <a:rPr lang="en-US" sz="2800" dirty="0" smtClean="0"/>
              <a:t> </a:t>
            </a:r>
            <a:r>
              <a:rPr lang="en-US" sz="2800" dirty="0" smtClean="0"/>
              <a:t>12 </a:t>
            </a:r>
            <a:r>
              <a:rPr lang="en-US" sz="2800" dirty="0" smtClean="0"/>
              <a:t>inch </a:t>
            </a:r>
            <a:r>
              <a:rPr lang="en-US" sz="2800" dirty="0"/>
              <a:t>piece of string and 12 beads in this sequence:</a:t>
            </a:r>
            <a:endParaRPr lang="en-US" sz="2800" dirty="0" smtClean="0"/>
          </a:p>
          <a:p>
            <a:pPr marL="609600" indent="-609600" algn="ctr">
              <a:lnSpc>
                <a:spcPct val="90000"/>
              </a:lnSpc>
              <a:buFontTx/>
              <a:buNone/>
            </a:pPr>
            <a:r>
              <a:rPr lang="en-US" sz="2800" b="1" dirty="0" smtClean="0"/>
              <a:t>4 clear- </a:t>
            </a:r>
            <a:r>
              <a:rPr lang="en-US" sz="2800" b="1" dirty="0" smtClean="0"/>
              <a:t>4</a:t>
            </a:r>
            <a:r>
              <a:rPr lang="en-US" sz="2800" b="1" dirty="0" smtClean="0"/>
              <a:t> yellow </a:t>
            </a:r>
            <a:r>
              <a:rPr lang="en-US" sz="2800" b="1" dirty="0" smtClean="0"/>
              <a:t>– 4</a:t>
            </a:r>
            <a:r>
              <a:rPr lang="en-US" sz="2800" b="1" dirty="0" smtClean="0"/>
              <a:t> clear</a:t>
            </a:r>
            <a:endParaRPr lang="en-US" sz="3000" b="1"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“That’s the Way We’ve Always Done It”</a:t>
            </a:r>
            <a:endParaRPr lang="en-US" dirty="0"/>
          </a:p>
        </p:txBody>
      </p:sp>
      <p:sp>
        <p:nvSpPr>
          <p:cNvPr id="3" name="Content Placeholder 2"/>
          <p:cNvSpPr>
            <a:spLocks noGrp="1"/>
          </p:cNvSpPr>
          <p:nvPr>
            <p:ph sz="quarter" idx="1"/>
          </p:nvPr>
        </p:nvSpPr>
        <p:spPr>
          <a:xfrm>
            <a:off x="301752" y="1310187"/>
            <a:ext cx="8503920" cy="5598148"/>
          </a:xfrm>
        </p:spPr>
        <p:txBody>
          <a:bodyPr>
            <a:normAutofit fontScale="77500" lnSpcReduction="20000"/>
          </a:bodyPr>
          <a:lstStyle/>
          <a:p>
            <a:pPr>
              <a:buNone/>
            </a:pPr>
            <a:r>
              <a:rPr lang="en-US" b="1" dirty="0" smtClean="0"/>
              <a:t>COUNTRY OVERVIEW:</a:t>
            </a:r>
            <a:endParaRPr lang="en-US" dirty="0" smtClean="0"/>
          </a:p>
          <a:p>
            <a:r>
              <a:rPr lang="en-US" dirty="0" smtClean="0"/>
              <a:t>Your country is more concerned with the past than with economic growth in the future.  Since this country has </a:t>
            </a:r>
            <a:r>
              <a:rPr lang="en-US" u="sng" dirty="0" smtClean="0"/>
              <a:t>always</a:t>
            </a:r>
            <a:r>
              <a:rPr lang="en-US" dirty="0" smtClean="0"/>
              <a:t> produced bracelets, you </a:t>
            </a:r>
            <a:r>
              <a:rPr lang="en-US" u="sng" dirty="0" smtClean="0"/>
              <a:t>must</a:t>
            </a:r>
            <a:r>
              <a:rPr lang="en-US" dirty="0" smtClean="0"/>
              <a:t> keep up tradition and produce bracelets as well.</a:t>
            </a:r>
          </a:p>
          <a:p>
            <a:pPr>
              <a:buNone/>
            </a:pPr>
            <a:r>
              <a:rPr lang="en-US" dirty="0" smtClean="0"/>
              <a:t> </a:t>
            </a:r>
          </a:p>
          <a:p>
            <a:pPr>
              <a:buNone/>
            </a:pPr>
            <a:r>
              <a:rPr lang="en-US" b="1" dirty="0" smtClean="0"/>
              <a:t>PRODUCTION PROCEDURE: </a:t>
            </a:r>
            <a:endParaRPr lang="en-US" dirty="0" smtClean="0"/>
          </a:p>
          <a:p>
            <a:pPr lvl="0" fontAlgn="base"/>
            <a:r>
              <a:rPr lang="en-US" dirty="0" smtClean="0"/>
              <a:t>Each person must make their entire bracelet on their own.</a:t>
            </a:r>
          </a:p>
          <a:p>
            <a:pPr>
              <a:buNone/>
            </a:pPr>
            <a:endParaRPr lang="en-US" dirty="0" smtClean="0"/>
          </a:p>
          <a:p>
            <a:pPr lvl="0" fontAlgn="base"/>
            <a:r>
              <a:rPr lang="en-US" dirty="0" smtClean="0"/>
              <a:t>Each person must finish his or her entire bracelet before the next person can start.</a:t>
            </a:r>
          </a:p>
          <a:p>
            <a:pPr>
              <a:buNone/>
            </a:pPr>
            <a:r>
              <a:rPr lang="en-US" dirty="0" smtClean="0"/>
              <a:t> </a:t>
            </a:r>
          </a:p>
          <a:p>
            <a:pPr lvl="0" fontAlgn="base"/>
            <a:r>
              <a:rPr lang="en-US" dirty="0" smtClean="0"/>
              <a:t>After each bracelet is finished it must be passed around the group and each member must tell the maker how beautiful it is (an old tradition passed down through the generations). </a:t>
            </a:r>
          </a:p>
          <a:p>
            <a:pPr>
              <a:buNone/>
            </a:pPr>
            <a:r>
              <a:rPr lang="en-US" dirty="0" smtClean="0"/>
              <a:t> </a:t>
            </a:r>
          </a:p>
          <a:p>
            <a:pPr lvl="0" fontAlgn="base"/>
            <a:r>
              <a:rPr lang="en-US" dirty="0" smtClean="0"/>
              <a:t>At least 5 minutes must pass before a person can begin their second bracelet.</a:t>
            </a:r>
          </a:p>
          <a:p>
            <a:pPr>
              <a:buNone/>
            </a:pP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DEBRIEF</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What type of economy was this?</a:t>
            </a:r>
          </a:p>
          <a:p>
            <a:endParaRPr lang="en-US" dirty="0" smtClean="0"/>
          </a:p>
          <a:p>
            <a:r>
              <a:rPr lang="en-US" dirty="0" smtClean="0"/>
              <a:t>What were the advantages and disadvantages of this system?  </a:t>
            </a:r>
          </a:p>
          <a:p>
            <a:pPr>
              <a:buNone/>
            </a:pPr>
            <a:endParaRPr lang="en-US" dirty="0" smtClean="0"/>
          </a:p>
          <a:p>
            <a:r>
              <a:rPr lang="en-US" dirty="0" smtClean="0"/>
              <a:t>What was produced?</a:t>
            </a:r>
          </a:p>
          <a:p>
            <a:pPr>
              <a:buNone/>
            </a:pPr>
            <a:endParaRPr lang="en-US" dirty="0" smtClean="0"/>
          </a:p>
          <a:p>
            <a:r>
              <a:rPr lang="en-US" dirty="0" smtClean="0"/>
              <a:t>How was it produced?</a:t>
            </a:r>
          </a:p>
          <a:p>
            <a:pPr>
              <a:buNone/>
            </a:pPr>
            <a:endParaRPr lang="en-US" dirty="0" smtClean="0"/>
          </a:p>
          <a:p>
            <a:r>
              <a:rPr lang="en-US" dirty="0" smtClean="0"/>
              <a:t>For whom was it produced?</a:t>
            </a:r>
          </a:p>
          <a:p>
            <a:pPr>
              <a:buNone/>
            </a:pPr>
            <a:endParaRPr lang="en-US"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 Do What We’re Told”</a:t>
            </a:r>
            <a:endParaRPr lang="en-US" dirty="0"/>
          </a:p>
        </p:txBody>
      </p:sp>
      <p:sp>
        <p:nvSpPr>
          <p:cNvPr id="3" name="Content Placeholder 2"/>
          <p:cNvSpPr>
            <a:spLocks noGrp="1"/>
          </p:cNvSpPr>
          <p:nvPr>
            <p:ph sz="quarter" idx="1"/>
          </p:nvPr>
        </p:nvSpPr>
        <p:spPr>
          <a:xfrm>
            <a:off x="301752" y="1201757"/>
            <a:ext cx="8503920" cy="5737553"/>
          </a:xfrm>
        </p:spPr>
        <p:txBody>
          <a:bodyPr>
            <a:normAutofit fontScale="85000" lnSpcReduction="20000"/>
          </a:bodyPr>
          <a:lstStyle/>
          <a:p>
            <a:pPr>
              <a:buNone/>
            </a:pPr>
            <a:r>
              <a:rPr lang="en-US" sz="2800" b="1" dirty="0" smtClean="0"/>
              <a:t>COUNTRY OVERVIEW:</a:t>
            </a:r>
            <a:endParaRPr lang="en-US" sz="2400" dirty="0" smtClean="0"/>
          </a:p>
          <a:p>
            <a:r>
              <a:rPr lang="en-US" sz="2800" dirty="0" smtClean="0"/>
              <a:t>Your country has very strict leaders in charge of it.  Central planners make all decisions about what your people need and who will perform specific tasks.  Their orders are described below:  </a:t>
            </a:r>
            <a:endParaRPr lang="en-US" sz="2400" dirty="0" smtClean="0"/>
          </a:p>
          <a:p>
            <a:pPr>
              <a:buNone/>
            </a:pPr>
            <a:endParaRPr lang="en-US" sz="2400" dirty="0" smtClean="0"/>
          </a:p>
          <a:p>
            <a:pPr>
              <a:buNone/>
            </a:pPr>
            <a:r>
              <a:rPr lang="en-US" sz="2800" b="1" dirty="0" smtClean="0"/>
              <a:t>PRODUCTION PROCEDURE: </a:t>
            </a:r>
            <a:endParaRPr lang="en-US" sz="2400" dirty="0" smtClean="0"/>
          </a:p>
          <a:p>
            <a:pPr lvl="0" fontAlgn="base"/>
            <a:r>
              <a:rPr lang="en-US" sz="2800" dirty="0" smtClean="0"/>
              <a:t>The person who is tallest MUST be the string cutter.</a:t>
            </a:r>
            <a:endParaRPr lang="en-US" sz="2400" dirty="0" smtClean="0"/>
          </a:p>
          <a:p>
            <a:pPr lvl="0" fontAlgn="base"/>
            <a:r>
              <a:rPr lang="en-US" sz="2800" dirty="0" smtClean="0"/>
              <a:t>Going from the string cutter’s RIGHT side, each person must take the following jobs:</a:t>
            </a:r>
            <a:endParaRPr lang="en-US" sz="2400" dirty="0" smtClean="0"/>
          </a:p>
          <a:p>
            <a:pPr lvl="1" fontAlgn="base"/>
            <a:r>
              <a:rPr lang="en-US" sz="2400" dirty="0" smtClean="0"/>
              <a:t>Bead Sorter – get the colored beads in the correct sequence</a:t>
            </a:r>
            <a:endParaRPr lang="en-US" sz="2000" dirty="0" smtClean="0"/>
          </a:p>
          <a:p>
            <a:pPr lvl="1" fontAlgn="base"/>
            <a:r>
              <a:rPr lang="en-US" sz="2400" dirty="0" smtClean="0"/>
              <a:t>Bead Stringer – put the beads on the string in the correct sequence</a:t>
            </a:r>
            <a:endParaRPr lang="en-US" sz="2000" dirty="0" smtClean="0"/>
          </a:p>
          <a:p>
            <a:pPr lvl="1" fontAlgn="base"/>
            <a:r>
              <a:rPr lang="en-US" sz="2400" dirty="0" smtClean="0"/>
              <a:t>Knot Tier – tie the string after all of the beads have been put on</a:t>
            </a:r>
            <a:endParaRPr lang="en-US" sz="2000" dirty="0" smtClean="0"/>
          </a:p>
          <a:p>
            <a:pPr lvl="1" fontAlgn="base"/>
            <a:r>
              <a:rPr lang="en-US" sz="2400" dirty="0" smtClean="0"/>
              <a:t>Knot Trimmer – cut off any extra string that is left over after it has been tied</a:t>
            </a:r>
          </a:p>
          <a:p>
            <a:pPr lvl="0" fontAlgn="base"/>
            <a:r>
              <a:rPr lang="en-US" sz="2800" b="1" dirty="0" smtClean="0"/>
              <a:t>You </a:t>
            </a:r>
            <a:r>
              <a:rPr lang="en-US" sz="2800" b="1" u="sng" dirty="0" smtClean="0"/>
              <a:t>must</a:t>
            </a:r>
            <a:r>
              <a:rPr lang="en-US" sz="2800" b="1" dirty="0" smtClean="0"/>
              <a:t> make 5 bracelets right away, and then produce </a:t>
            </a:r>
            <a:r>
              <a:rPr lang="en-US" sz="2800" b="1" u="sng" dirty="0" smtClean="0"/>
              <a:t>only</a:t>
            </a:r>
            <a:r>
              <a:rPr lang="en-US" sz="2800" b="1" dirty="0" smtClean="0"/>
              <a:t> necklaces after that.</a:t>
            </a:r>
            <a:endParaRPr lang="en-US" sz="2400" dirty="0" smtClean="0"/>
          </a:p>
          <a:p>
            <a:pPr>
              <a:buNone/>
            </a:pP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DEBRIEF</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What type of economy was this?</a:t>
            </a:r>
          </a:p>
          <a:p>
            <a:endParaRPr lang="en-US" dirty="0" smtClean="0"/>
          </a:p>
          <a:p>
            <a:r>
              <a:rPr lang="en-US" dirty="0" smtClean="0"/>
              <a:t>What were the advantages and disadvantages of this system?  </a:t>
            </a:r>
          </a:p>
          <a:p>
            <a:pPr>
              <a:buNone/>
            </a:pPr>
            <a:endParaRPr lang="en-US" dirty="0" smtClean="0"/>
          </a:p>
          <a:p>
            <a:r>
              <a:rPr lang="en-US" dirty="0" smtClean="0"/>
              <a:t>What was produced?</a:t>
            </a:r>
          </a:p>
          <a:p>
            <a:pPr>
              <a:buNone/>
            </a:pPr>
            <a:endParaRPr lang="en-US" dirty="0" smtClean="0"/>
          </a:p>
          <a:p>
            <a:r>
              <a:rPr lang="en-US" dirty="0" smtClean="0"/>
              <a:t>How was it produced?</a:t>
            </a:r>
          </a:p>
          <a:p>
            <a:pPr>
              <a:buNone/>
            </a:pPr>
            <a:endParaRPr lang="en-US" dirty="0" smtClean="0"/>
          </a:p>
          <a:p>
            <a:r>
              <a:rPr lang="en-US" dirty="0" smtClean="0"/>
              <a:t>For whom was it produced?</a:t>
            </a:r>
          </a:p>
          <a:p>
            <a:pPr>
              <a:buNone/>
            </a:pPr>
            <a:endParaRPr lang="en-US"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 Do What We Want”</a:t>
            </a:r>
            <a:endParaRPr lang="en-US" dirty="0"/>
          </a:p>
        </p:txBody>
      </p:sp>
      <p:sp>
        <p:nvSpPr>
          <p:cNvPr id="3" name="Content Placeholder 2"/>
          <p:cNvSpPr>
            <a:spLocks noGrp="1"/>
          </p:cNvSpPr>
          <p:nvPr>
            <p:ph sz="quarter" idx="1"/>
          </p:nvPr>
        </p:nvSpPr>
        <p:spPr/>
        <p:txBody>
          <a:bodyPr>
            <a:normAutofit fontScale="85000" lnSpcReduction="20000"/>
          </a:bodyPr>
          <a:lstStyle/>
          <a:p>
            <a:pPr>
              <a:buNone/>
            </a:pPr>
            <a:r>
              <a:rPr lang="en-US" b="1" dirty="0" smtClean="0"/>
              <a:t>COUNTRY OVERVIEW:</a:t>
            </a:r>
            <a:endParaRPr lang="en-US" dirty="0" smtClean="0"/>
          </a:p>
          <a:p>
            <a:r>
              <a:rPr lang="en-US" dirty="0" smtClean="0"/>
              <a:t>Your country values individual freedom and profit.  This country produces whatever costs the least and makes you the most money.  It is up to your group how you want to divide up the work.</a:t>
            </a:r>
          </a:p>
          <a:p>
            <a:pPr>
              <a:buNone/>
            </a:pPr>
            <a:r>
              <a:rPr lang="en-US" dirty="0" smtClean="0"/>
              <a:t> </a:t>
            </a:r>
          </a:p>
          <a:p>
            <a:r>
              <a:rPr lang="en-US" b="1" dirty="0" smtClean="0"/>
              <a:t>PRODUCTION PROCEDURE:</a:t>
            </a:r>
            <a:endParaRPr lang="en-US" dirty="0" smtClean="0"/>
          </a:p>
          <a:p>
            <a:pPr>
              <a:buNone/>
            </a:pPr>
            <a:r>
              <a:rPr lang="en-US" b="1" dirty="0" smtClean="0"/>
              <a:t> </a:t>
            </a:r>
            <a:endParaRPr lang="en-US" dirty="0" smtClean="0"/>
          </a:p>
          <a:p>
            <a:pPr lvl="0" fontAlgn="base"/>
            <a:r>
              <a:rPr lang="en-US" dirty="0" smtClean="0"/>
              <a:t>It is up to you how to divide up the work among the members of your group.</a:t>
            </a:r>
          </a:p>
          <a:p>
            <a:pPr>
              <a:buNone/>
            </a:pPr>
            <a:r>
              <a:rPr lang="en-US" dirty="0" smtClean="0"/>
              <a:t> </a:t>
            </a:r>
          </a:p>
          <a:p>
            <a:pPr lvl="0" fontAlgn="base"/>
            <a:r>
              <a:rPr lang="en-US" dirty="0" smtClean="0"/>
              <a:t>Make whatever products will make you the most money and do it as quick as possible.</a:t>
            </a:r>
          </a:p>
          <a:p>
            <a:pPr>
              <a:buNone/>
            </a:pP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57200" y="274638"/>
            <a:ext cx="8229600" cy="1630362"/>
          </a:xfrm>
        </p:spPr>
        <p:txBody>
          <a:bodyPr/>
          <a:lstStyle/>
          <a:p>
            <a:r>
              <a:rPr lang="en-US" sz="3800"/>
              <a:t>Economic Questions </a:t>
            </a:r>
            <a:br>
              <a:rPr lang="en-US" sz="3800"/>
            </a:br>
            <a:r>
              <a:rPr lang="en-US" sz="3800"/>
              <a:t>That Every Government Must Answer</a:t>
            </a:r>
            <a:endParaRPr lang="en-US"/>
          </a:p>
        </p:txBody>
      </p:sp>
      <p:sp>
        <p:nvSpPr>
          <p:cNvPr id="36867" name="Rectangle 3"/>
          <p:cNvSpPr>
            <a:spLocks noGrp="1" noChangeArrowheads="1"/>
          </p:cNvSpPr>
          <p:nvPr>
            <p:ph type="body" idx="1"/>
          </p:nvPr>
        </p:nvSpPr>
        <p:spPr>
          <a:xfrm>
            <a:off x="1828800" y="1905000"/>
            <a:ext cx="5943600" cy="4572000"/>
          </a:xfrm>
        </p:spPr>
        <p:txBody>
          <a:bodyPr/>
          <a:lstStyle/>
          <a:p>
            <a:pPr>
              <a:buFontTx/>
              <a:buNone/>
            </a:pPr>
            <a:r>
              <a:rPr lang="en-US" sz="3600" b="1">
                <a:solidFill>
                  <a:schemeClr val="accent2"/>
                </a:solidFill>
              </a:rPr>
              <a:t>  </a:t>
            </a:r>
            <a:r>
              <a:rPr lang="en-US" sz="3600" b="1" u="sng">
                <a:solidFill>
                  <a:schemeClr val="accent2"/>
                </a:solidFill>
              </a:rPr>
              <a:t>Economic Questions</a:t>
            </a:r>
          </a:p>
          <a:p>
            <a:r>
              <a:rPr lang="en-US" sz="3600" b="1" i="1">
                <a:solidFill>
                  <a:schemeClr val="accent2"/>
                </a:solidFill>
              </a:rPr>
              <a:t>What to produce </a:t>
            </a:r>
          </a:p>
          <a:p>
            <a:r>
              <a:rPr lang="en-US" sz="3600" b="1" i="1">
                <a:solidFill>
                  <a:schemeClr val="accent2"/>
                </a:solidFill>
              </a:rPr>
              <a:t>How to produce </a:t>
            </a:r>
          </a:p>
          <a:p>
            <a:r>
              <a:rPr lang="en-US" sz="3600" b="1" i="1">
                <a:solidFill>
                  <a:schemeClr val="accent2"/>
                </a:solidFill>
              </a:rPr>
              <a:t>For whom to produce </a:t>
            </a:r>
          </a:p>
          <a:p>
            <a:r>
              <a:rPr lang="en-US" sz="3600" b="1" i="1">
                <a:solidFill>
                  <a:schemeClr val="accent2"/>
                </a:solidFill>
              </a:rPr>
              <a:t>When to produce</a:t>
            </a:r>
          </a:p>
          <a:p>
            <a:r>
              <a:rPr lang="en-US" sz="3600" b="1" i="1">
                <a:solidFill>
                  <a:schemeClr val="accent2"/>
                </a:solidFill>
              </a:rPr>
              <a:t>How much to produce?</a:t>
            </a:r>
          </a:p>
          <a:p>
            <a:endParaRPr lang="en-US" sz="3600" b="1">
              <a:solidFill>
                <a:schemeClr val="accent2"/>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DEBRIEF</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What type of economy was this?</a:t>
            </a:r>
          </a:p>
          <a:p>
            <a:endParaRPr lang="en-US" dirty="0" smtClean="0"/>
          </a:p>
          <a:p>
            <a:r>
              <a:rPr lang="en-US" dirty="0" smtClean="0"/>
              <a:t>What were the advantages and disadvantages of this system?  </a:t>
            </a:r>
          </a:p>
          <a:p>
            <a:pPr>
              <a:buNone/>
            </a:pPr>
            <a:endParaRPr lang="en-US" dirty="0" smtClean="0"/>
          </a:p>
          <a:p>
            <a:r>
              <a:rPr lang="en-US" dirty="0" smtClean="0"/>
              <a:t>What was produced?</a:t>
            </a:r>
          </a:p>
          <a:p>
            <a:pPr>
              <a:buNone/>
            </a:pPr>
            <a:endParaRPr lang="en-US" dirty="0" smtClean="0"/>
          </a:p>
          <a:p>
            <a:r>
              <a:rPr lang="en-US" dirty="0" smtClean="0"/>
              <a:t>How was it produced?</a:t>
            </a:r>
          </a:p>
          <a:p>
            <a:pPr>
              <a:buNone/>
            </a:pPr>
            <a:endParaRPr lang="en-US" dirty="0" smtClean="0"/>
          </a:p>
          <a:p>
            <a:r>
              <a:rPr lang="en-US" dirty="0" smtClean="0"/>
              <a:t>For whom was it produced?</a:t>
            </a:r>
          </a:p>
          <a:p>
            <a:pPr>
              <a:buNone/>
            </a:pP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normAutofit fontScale="90000"/>
          </a:bodyPr>
          <a:lstStyle/>
          <a:p>
            <a:r>
              <a:rPr lang="en-US" sz="4800" b="1" i="1">
                <a:solidFill>
                  <a:schemeClr val="accent2"/>
                </a:solidFill>
              </a:rPr>
              <a:t>1) What to produce?</a:t>
            </a:r>
          </a:p>
        </p:txBody>
      </p:sp>
      <p:sp>
        <p:nvSpPr>
          <p:cNvPr id="37891" name="Rectangle 3"/>
          <p:cNvSpPr>
            <a:spLocks noGrp="1" noChangeArrowheads="1"/>
          </p:cNvSpPr>
          <p:nvPr>
            <p:ph type="body" sz="half" idx="1"/>
          </p:nvPr>
        </p:nvSpPr>
        <p:spPr>
          <a:xfrm>
            <a:off x="457200" y="1752600"/>
            <a:ext cx="4038600" cy="4114800"/>
          </a:xfrm>
        </p:spPr>
        <p:txBody>
          <a:bodyPr/>
          <a:lstStyle/>
          <a:p>
            <a:r>
              <a:rPr lang="en-US" sz="3600" i="1"/>
              <a:t>In other words, what things should we manufacture (make)? </a:t>
            </a:r>
          </a:p>
          <a:p>
            <a:pPr>
              <a:buFontTx/>
              <a:buNone/>
            </a:pPr>
            <a:endParaRPr lang="en-US" sz="3600" i="1"/>
          </a:p>
        </p:txBody>
      </p:sp>
      <p:sp>
        <p:nvSpPr>
          <p:cNvPr id="37892" name="Rectangle 4"/>
          <p:cNvSpPr>
            <a:spLocks noGrp="1" noChangeArrowheads="1"/>
          </p:cNvSpPr>
          <p:nvPr>
            <p:ph type="body" sz="half" idx="2"/>
          </p:nvPr>
        </p:nvSpPr>
        <p:spPr>
          <a:xfrm>
            <a:off x="4648200" y="1676400"/>
            <a:ext cx="4038600" cy="4449763"/>
          </a:xfrm>
        </p:spPr>
        <p:txBody>
          <a:bodyPr/>
          <a:lstStyle/>
          <a:p>
            <a:r>
              <a:rPr lang="en-US" b="1">
                <a:solidFill>
                  <a:srgbClr val="006600"/>
                </a:solidFill>
              </a:rPr>
              <a:t>Cars?</a:t>
            </a:r>
          </a:p>
          <a:p>
            <a:r>
              <a:rPr lang="en-US" b="1">
                <a:solidFill>
                  <a:srgbClr val="006600"/>
                </a:solidFill>
              </a:rPr>
              <a:t>Houses?</a:t>
            </a:r>
          </a:p>
          <a:p>
            <a:r>
              <a:rPr lang="en-US" b="1">
                <a:solidFill>
                  <a:srgbClr val="006600"/>
                </a:solidFill>
              </a:rPr>
              <a:t>Computers?</a:t>
            </a:r>
          </a:p>
          <a:p>
            <a:r>
              <a:rPr lang="en-US" b="1">
                <a:solidFill>
                  <a:srgbClr val="006600"/>
                </a:solidFill>
              </a:rPr>
              <a:t>Canned Foods?</a:t>
            </a:r>
          </a:p>
          <a:p>
            <a:r>
              <a:rPr lang="en-US" b="1">
                <a:solidFill>
                  <a:srgbClr val="006600"/>
                </a:solidFill>
              </a:rPr>
              <a:t>Airplanes? </a:t>
            </a:r>
          </a:p>
          <a:p>
            <a:r>
              <a:rPr lang="en-US" b="1">
                <a:solidFill>
                  <a:srgbClr val="006600"/>
                </a:solidFill>
              </a:rPr>
              <a:t>Weapons?</a:t>
            </a:r>
          </a:p>
          <a:p>
            <a:r>
              <a:rPr lang="en-US" b="1">
                <a:solidFill>
                  <a:srgbClr val="006600"/>
                </a:solidFill>
              </a:rPr>
              <a:t>Shoes?</a:t>
            </a:r>
          </a:p>
          <a:p>
            <a:r>
              <a:rPr lang="en-US" b="1">
                <a:solidFill>
                  <a:srgbClr val="006600"/>
                </a:solidFill>
              </a:rPr>
              <a:t>Clothes?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normAutofit fontScale="90000"/>
          </a:bodyPr>
          <a:lstStyle/>
          <a:p>
            <a:r>
              <a:rPr lang="en-US" sz="4800" b="1" i="1">
                <a:solidFill>
                  <a:schemeClr val="accent2"/>
                </a:solidFill>
              </a:rPr>
              <a:t>2) How to produce </a:t>
            </a:r>
          </a:p>
        </p:txBody>
      </p:sp>
      <p:sp>
        <p:nvSpPr>
          <p:cNvPr id="39940" name="Rectangle 4"/>
          <p:cNvSpPr>
            <a:spLocks noGrp="1" noChangeArrowheads="1"/>
          </p:cNvSpPr>
          <p:nvPr>
            <p:ph type="body" sz="half" idx="1"/>
          </p:nvPr>
        </p:nvSpPr>
        <p:spPr>
          <a:xfrm>
            <a:off x="457200" y="1828800"/>
            <a:ext cx="3810000" cy="3276600"/>
          </a:xfrm>
        </p:spPr>
        <p:txBody>
          <a:bodyPr/>
          <a:lstStyle/>
          <a:p>
            <a:r>
              <a:rPr lang="en-US" sz="3600" i="1"/>
              <a:t>In other words, how are we going to make these things?</a:t>
            </a:r>
            <a:r>
              <a:rPr lang="en-US" sz="4000" i="1"/>
              <a:t> </a:t>
            </a:r>
            <a:endParaRPr lang="en-US" sz="3600"/>
          </a:p>
        </p:txBody>
      </p:sp>
      <p:sp>
        <p:nvSpPr>
          <p:cNvPr id="39941" name="Rectangle 5"/>
          <p:cNvSpPr>
            <a:spLocks noGrp="1" noChangeArrowheads="1"/>
          </p:cNvSpPr>
          <p:nvPr>
            <p:ph type="body" sz="half" idx="2"/>
          </p:nvPr>
        </p:nvSpPr>
        <p:spPr>
          <a:xfrm>
            <a:off x="4267200" y="1600200"/>
            <a:ext cx="4648200" cy="4876800"/>
          </a:xfrm>
        </p:spPr>
        <p:txBody>
          <a:bodyPr/>
          <a:lstStyle/>
          <a:p>
            <a:r>
              <a:rPr lang="en-US" sz="3200">
                <a:solidFill>
                  <a:srgbClr val="006600"/>
                </a:solidFill>
              </a:rPr>
              <a:t>Should we use more computers and lay off workers (people)? </a:t>
            </a:r>
          </a:p>
          <a:p>
            <a:r>
              <a:rPr lang="en-US" sz="3200">
                <a:solidFill>
                  <a:srgbClr val="006600"/>
                </a:solidFill>
              </a:rPr>
              <a:t>Should we give our workers more tools? </a:t>
            </a:r>
          </a:p>
          <a:p>
            <a:r>
              <a:rPr lang="en-US" sz="3200">
                <a:solidFill>
                  <a:srgbClr val="006600"/>
                </a:solidFill>
              </a:rPr>
              <a:t>Should we use only machinery and no workers at all?</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normAutofit fontScale="90000"/>
          </a:bodyPr>
          <a:lstStyle/>
          <a:p>
            <a:r>
              <a:rPr lang="en-US" sz="4800" b="1" i="1">
                <a:solidFill>
                  <a:schemeClr val="accent2"/>
                </a:solidFill>
              </a:rPr>
              <a:t>3) For whom to produce</a:t>
            </a:r>
          </a:p>
        </p:txBody>
      </p:sp>
      <p:sp>
        <p:nvSpPr>
          <p:cNvPr id="41988" name="Rectangle 4"/>
          <p:cNvSpPr>
            <a:spLocks noGrp="1" noChangeArrowheads="1"/>
          </p:cNvSpPr>
          <p:nvPr>
            <p:ph type="body" sz="half" idx="1"/>
          </p:nvPr>
        </p:nvSpPr>
        <p:spPr/>
        <p:txBody>
          <a:bodyPr/>
          <a:lstStyle/>
          <a:p>
            <a:r>
              <a:rPr lang="en-US" sz="3600" i="1"/>
              <a:t>In other words, who are we making these things for?</a:t>
            </a:r>
          </a:p>
        </p:txBody>
      </p:sp>
      <p:sp>
        <p:nvSpPr>
          <p:cNvPr id="41989" name="Rectangle 5"/>
          <p:cNvSpPr>
            <a:spLocks noGrp="1" noChangeArrowheads="1"/>
          </p:cNvSpPr>
          <p:nvPr>
            <p:ph type="body" sz="half" idx="2"/>
          </p:nvPr>
        </p:nvSpPr>
        <p:spPr>
          <a:xfrm>
            <a:off x="4648200" y="1600200"/>
            <a:ext cx="4267200" cy="4525963"/>
          </a:xfrm>
        </p:spPr>
        <p:txBody>
          <a:bodyPr/>
          <a:lstStyle/>
          <a:p>
            <a:r>
              <a:rPr lang="en-US">
                <a:solidFill>
                  <a:srgbClr val="006600"/>
                </a:solidFill>
              </a:rPr>
              <a:t>For children ages 1-6?</a:t>
            </a:r>
          </a:p>
          <a:p>
            <a:r>
              <a:rPr lang="en-US">
                <a:solidFill>
                  <a:srgbClr val="006600"/>
                </a:solidFill>
              </a:rPr>
              <a:t>For teenagers? </a:t>
            </a:r>
          </a:p>
          <a:p>
            <a:r>
              <a:rPr lang="en-US">
                <a:solidFill>
                  <a:srgbClr val="006600"/>
                </a:solidFill>
              </a:rPr>
              <a:t>For seniors over the age of 65?</a:t>
            </a:r>
          </a:p>
          <a:p>
            <a:r>
              <a:rPr lang="en-US">
                <a:solidFill>
                  <a:srgbClr val="006600"/>
                </a:solidFill>
              </a:rPr>
              <a:t>For the military?</a:t>
            </a:r>
          </a:p>
          <a:p>
            <a:r>
              <a:rPr lang="en-US">
                <a:solidFill>
                  <a:srgbClr val="006600"/>
                </a:solidFill>
              </a:rPr>
              <a:t>For the rich?</a:t>
            </a:r>
          </a:p>
          <a:p>
            <a:r>
              <a:rPr lang="en-US">
                <a:solidFill>
                  <a:srgbClr val="006600"/>
                </a:solidFill>
              </a:rPr>
              <a:t>For the poor?</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normAutofit fontScale="90000"/>
          </a:bodyPr>
          <a:lstStyle/>
          <a:p>
            <a:r>
              <a:rPr lang="en-US" sz="4800" b="1" i="1">
                <a:solidFill>
                  <a:schemeClr val="accent2"/>
                </a:solidFill>
              </a:rPr>
              <a:t>4) When to produce</a:t>
            </a:r>
          </a:p>
        </p:txBody>
      </p:sp>
      <p:sp>
        <p:nvSpPr>
          <p:cNvPr id="44036" name="Rectangle 4"/>
          <p:cNvSpPr>
            <a:spLocks noGrp="1" noChangeArrowheads="1"/>
          </p:cNvSpPr>
          <p:nvPr>
            <p:ph type="body" sz="half" idx="1"/>
          </p:nvPr>
        </p:nvSpPr>
        <p:spPr/>
        <p:txBody>
          <a:bodyPr/>
          <a:lstStyle/>
          <a:p>
            <a:r>
              <a:rPr lang="en-US" sz="3600" i="1"/>
              <a:t>In other words, at what point in time should we make these things?</a:t>
            </a:r>
            <a:endParaRPr lang="en-US" sz="3600"/>
          </a:p>
        </p:txBody>
      </p:sp>
      <p:sp>
        <p:nvSpPr>
          <p:cNvPr id="44037" name="Rectangle 5"/>
          <p:cNvSpPr>
            <a:spLocks noGrp="1" noChangeArrowheads="1"/>
          </p:cNvSpPr>
          <p:nvPr>
            <p:ph type="body" sz="half" idx="2"/>
          </p:nvPr>
        </p:nvSpPr>
        <p:spPr>
          <a:xfrm>
            <a:off x="4343400" y="1676400"/>
            <a:ext cx="4419600" cy="4800600"/>
          </a:xfrm>
        </p:spPr>
        <p:txBody>
          <a:bodyPr/>
          <a:lstStyle/>
          <a:p>
            <a:r>
              <a:rPr lang="en-US" b="1">
                <a:solidFill>
                  <a:srgbClr val="006600"/>
                </a:solidFill>
              </a:rPr>
              <a:t>In the spring time so they will be ready for the summer?</a:t>
            </a:r>
          </a:p>
          <a:p>
            <a:r>
              <a:rPr lang="en-US" b="1">
                <a:solidFill>
                  <a:srgbClr val="006600"/>
                </a:solidFill>
              </a:rPr>
              <a:t>Produce in mornings because workers are more awake and alert?</a:t>
            </a:r>
          </a:p>
          <a:p>
            <a:r>
              <a:rPr lang="en-US" b="1">
                <a:solidFill>
                  <a:srgbClr val="006600"/>
                </a:solidFill>
              </a:rPr>
              <a:t>Work day and night to make things faster?</a:t>
            </a:r>
          </a:p>
          <a:p>
            <a:endParaRPr lang="en-US" b="1">
              <a:solidFill>
                <a:srgbClr val="0066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normAutofit fontScale="90000"/>
          </a:bodyPr>
          <a:lstStyle/>
          <a:p>
            <a:r>
              <a:rPr lang="en-US" sz="4800" b="1" i="1">
                <a:solidFill>
                  <a:schemeClr val="accent2"/>
                </a:solidFill>
              </a:rPr>
              <a:t>5) How much to produce?</a:t>
            </a:r>
          </a:p>
        </p:txBody>
      </p:sp>
      <p:sp>
        <p:nvSpPr>
          <p:cNvPr id="52228" name="Rectangle 4"/>
          <p:cNvSpPr>
            <a:spLocks noGrp="1" noChangeArrowheads="1"/>
          </p:cNvSpPr>
          <p:nvPr>
            <p:ph type="body" sz="half" idx="1"/>
          </p:nvPr>
        </p:nvSpPr>
        <p:spPr/>
        <p:txBody>
          <a:bodyPr/>
          <a:lstStyle/>
          <a:p>
            <a:pPr>
              <a:lnSpc>
                <a:spcPct val="90000"/>
              </a:lnSpc>
            </a:pPr>
            <a:r>
              <a:rPr lang="en-US" sz="3200" i="1"/>
              <a:t>In other words, about how many of these things should we produce?</a:t>
            </a:r>
          </a:p>
          <a:p>
            <a:pPr>
              <a:lnSpc>
                <a:spcPct val="90000"/>
              </a:lnSpc>
              <a:buFontTx/>
              <a:buNone/>
            </a:pPr>
            <a:endParaRPr lang="en-US" sz="3200" i="1"/>
          </a:p>
          <a:p>
            <a:pPr>
              <a:lnSpc>
                <a:spcPct val="90000"/>
              </a:lnSpc>
              <a:buFontTx/>
              <a:buNone/>
            </a:pPr>
            <a:r>
              <a:rPr lang="en-US" sz="2100" i="1"/>
              <a:t>	We don’t want too many (surplus), but we also don’t want to have too few (shortage)</a:t>
            </a:r>
            <a:endParaRPr lang="en-US" sz="3200"/>
          </a:p>
          <a:p>
            <a:pPr>
              <a:lnSpc>
                <a:spcPct val="90000"/>
              </a:lnSpc>
            </a:pPr>
            <a:endParaRPr lang="en-US" sz="3200"/>
          </a:p>
        </p:txBody>
      </p:sp>
      <p:sp>
        <p:nvSpPr>
          <p:cNvPr id="52229" name="Rectangle 5"/>
          <p:cNvSpPr>
            <a:spLocks noGrp="1" noChangeArrowheads="1"/>
          </p:cNvSpPr>
          <p:nvPr>
            <p:ph type="body" sz="half" idx="2"/>
          </p:nvPr>
        </p:nvSpPr>
        <p:spPr/>
        <p:txBody>
          <a:bodyPr/>
          <a:lstStyle/>
          <a:p>
            <a:r>
              <a:rPr lang="en-US">
                <a:solidFill>
                  <a:srgbClr val="006600"/>
                </a:solidFill>
              </a:rPr>
              <a:t>A year supply? </a:t>
            </a:r>
          </a:p>
          <a:p>
            <a:r>
              <a:rPr lang="en-US">
                <a:solidFill>
                  <a:srgbClr val="006600"/>
                </a:solidFill>
              </a:rPr>
              <a:t>A month supply?</a:t>
            </a:r>
          </a:p>
          <a:p>
            <a:r>
              <a:rPr lang="en-US">
                <a:solidFill>
                  <a:srgbClr val="006600"/>
                </a:solidFill>
              </a:rPr>
              <a:t>A three year supply?</a:t>
            </a:r>
          </a:p>
          <a:p>
            <a:r>
              <a:rPr lang="en-US">
                <a:solidFill>
                  <a:srgbClr val="006600"/>
                </a:solidFill>
              </a:rPr>
              <a:t>Millions? </a:t>
            </a:r>
          </a:p>
          <a:p>
            <a:r>
              <a:rPr lang="en-US">
                <a:solidFill>
                  <a:srgbClr val="006600"/>
                </a:solidFill>
              </a:rPr>
              <a:t>Hundreds of thousands? </a:t>
            </a:r>
          </a:p>
          <a:p>
            <a:r>
              <a:rPr lang="en-US">
                <a:solidFill>
                  <a:srgbClr val="006600"/>
                </a:solidFill>
              </a:rPr>
              <a:t>A few thousand?</a:t>
            </a:r>
          </a:p>
          <a:p>
            <a:r>
              <a:rPr lang="en-US">
                <a:solidFill>
                  <a:srgbClr val="006600"/>
                </a:solidFill>
              </a:rPr>
              <a:t>Just a few hundred?</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7200" y="274638"/>
            <a:ext cx="8229600" cy="792162"/>
          </a:xfrm>
        </p:spPr>
        <p:txBody>
          <a:bodyPr/>
          <a:lstStyle/>
          <a:p>
            <a:r>
              <a:rPr lang="en-US" b="1"/>
              <a:t>HSA Question #1 To Try</a:t>
            </a:r>
          </a:p>
        </p:txBody>
      </p:sp>
      <p:sp>
        <p:nvSpPr>
          <p:cNvPr id="31747" name="Rectangle 3"/>
          <p:cNvSpPr>
            <a:spLocks noGrp="1" noChangeArrowheads="1"/>
          </p:cNvSpPr>
          <p:nvPr>
            <p:ph type="body" idx="1"/>
          </p:nvPr>
        </p:nvSpPr>
        <p:spPr>
          <a:xfrm>
            <a:off x="457200" y="1143000"/>
            <a:ext cx="8229600" cy="5410200"/>
          </a:xfrm>
        </p:spPr>
        <p:txBody>
          <a:bodyPr/>
          <a:lstStyle/>
          <a:p>
            <a:pPr>
              <a:buNone/>
            </a:pPr>
            <a:endParaRPr lang="en-US" sz="3400" dirty="0" smtClean="0">
              <a:solidFill>
                <a:schemeClr val="accent2"/>
              </a:solidFill>
            </a:endParaRPr>
          </a:p>
          <a:p>
            <a:pPr>
              <a:buNone/>
            </a:pPr>
            <a:r>
              <a:rPr lang="en-US" sz="3400" dirty="0" smtClean="0">
                <a:solidFill>
                  <a:schemeClr val="accent2"/>
                </a:solidFill>
              </a:rPr>
              <a:t>The </a:t>
            </a:r>
            <a:r>
              <a:rPr lang="en-US" sz="3400" dirty="0">
                <a:solidFill>
                  <a:schemeClr val="accent2"/>
                </a:solidFill>
              </a:rPr>
              <a:t>government of China tells factory managers to increase their use of computers in manufacturing. What economic question is </a:t>
            </a:r>
            <a:r>
              <a:rPr lang="en-US" sz="3400" b="1" u="sng" dirty="0">
                <a:solidFill>
                  <a:schemeClr val="accent2"/>
                </a:solidFill>
              </a:rPr>
              <a:t>most</a:t>
            </a:r>
            <a:r>
              <a:rPr lang="en-US" sz="3400" dirty="0">
                <a:solidFill>
                  <a:schemeClr val="accent2"/>
                </a:solidFill>
              </a:rPr>
              <a:t> affected by the government's actions?</a:t>
            </a:r>
          </a:p>
          <a:p>
            <a:pPr algn="ctr">
              <a:buFontTx/>
              <a:buNone/>
            </a:pPr>
            <a:r>
              <a:rPr lang="en-US" sz="2800" dirty="0"/>
              <a:t> A) what to produce </a:t>
            </a:r>
          </a:p>
          <a:p>
            <a:pPr algn="ctr">
              <a:buFontTx/>
              <a:buNone/>
            </a:pPr>
            <a:r>
              <a:rPr lang="en-US" sz="2800" dirty="0"/>
              <a:t>B) how to produce </a:t>
            </a:r>
          </a:p>
          <a:p>
            <a:pPr algn="ctr">
              <a:buFontTx/>
              <a:buNone/>
            </a:pPr>
            <a:r>
              <a:rPr lang="en-US" sz="2800" dirty="0"/>
              <a:t>        C) for whom to produce </a:t>
            </a:r>
          </a:p>
          <a:p>
            <a:pPr algn="ctr">
              <a:buFontTx/>
              <a:buNone/>
            </a:pPr>
            <a:r>
              <a:rPr lang="en-US" sz="2800" dirty="0"/>
              <a:t>  D) when to produce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457200" y="274638"/>
            <a:ext cx="8229600" cy="792162"/>
          </a:xfrm>
        </p:spPr>
        <p:txBody>
          <a:bodyPr/>
          <a:lstStyle/>
          <a:p>
            <a:r>
              <a:rPr lang="en-US" b="1"/>
              <a:t>HSA Question #2 To Try</a:t>
            </a:r>
          </a:p>
        </p:txBody>
      </p:sp>
      <p:sp>
        <p:nvSpPr>
          <p:cNvPr id="50179" name="Rectangle 3"/>
          <p:cNvSpPr>
            <a:spLocks noGrp="1" noChangeArrowheads="1"/>
          </p:cNvSpPr>
          <p:nvPr>
            <p:ph type="body" idx="1"/>
          </p:nvPr>
        </p:nvSpPr>
        <p:spPr>
          <a:xfrm>
            <a:off x="457200" y="1295400"/>
            <a:ext cx="8229600" cy="5257800"/>
          </a:xfrm>
        </p:spPr>
        <p:txBody>
          <a:bodyPr/>
          <a:lstStyle/>
          <a:p>
            <a:pPr>
              <a:buNone/>
            </a:pPr>
            <a:endParaRPr lang="en-US" sz="3400" dirty="0" smtClean="0">
              <a:solidFill>
                <a:schemeClr val="accent2"/>
              </a:solidFill>
            </a:endParaRPr>
          </a:p>
          <a:p>
            <a:pPr>
              <a:buNone/>
            </a:pPr>
            <a:r>
              <a:rPr lang="en-US" sz="3400" dirty="0" smtClean="0">
                <a:solidFill>
                  <a:schemeClr val="accent2"/>
                </a:solidFill>
              </a:rPr>
              <a:t>A </a:t>
            </a:r>
            <a:r>
              <a:rPr lang="en-US" sz="3400" dirty="0">
                <a:solidFill>
                  <a:schemeClr val="accent2"/>
                </a:solidFill>
              </a:rPr>
              <a:t>company decides to install more machines and lay off workers. Which economic question is being </a:t>
            </a:r>
            <a:r>
              <a:rPr lang="en-US" sz="3400" b="1" u="sng" dirty="0">
                <a:solidFill>
                  <a:schemeClr val="accent2"/>
                </a:solidFill>
              </a:rPr>
              <a:t>directly</a:t>
            </a:r>
            <a:r>
              <a:rPr lang="en-US" sz="3400" dirty="0">
                <a:solidFill>
                  <a:schemeClr val="accent2"/>
                </a:solidFill>
              </a:rPr>
              <a:t> addressed? </a:t>
            </a:r>
          </a:p>
          <a:p>
            <a:pPr algn="ctr">
              <a:buFontTx/>
              <a:buNone/>
            </a:pPr>
            <a:r>
              <a:rPr lang="en-US" sz="2800" dirty="0"/>
              <a:t>A) how to produce </a:t>
            </a:r>
          </a:p>
          <a:p>
            <a:pPr algn="ctr">
              <a:buFontTx/>
              <a:buNone/>
            </a:pPr>
            <a:r>
              <a:rPr lang="en-US" sz="2800" dirty="0"/>
              <a:t> B) what to produce </a:t>
            </a:r>
          </a:p>
          <a:p>
            <a:pPr algn="ctr">
              <a:buFontTx/>
              <a:buNone/>
            </a:pPr>
            <a:r>
              <a:rPr lang="en-US" sz="2800" dirty="0"/>
              <a:t>        C) for whom to produce </a:t>
            </a:r>
          </a:p>
          <a:p>
            <a:pPr algn="ctr">
              <a:buFontTx/>
              <a:buNone/>
            </a:pPr>
            <a:r>
              <a:rPr lang="en-US" sz="2800" dirty="0"/>
              <a:t>         D) how much to produce</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pulent">
      <a:majorFont>
        <a:latin typeface="Trebuchet MS"/>
        <a:ea typeface=""/>
        <a:cs typeface=""/>
        <a:font script="Jpan" typeface="ヒラギノ丸ゴ Pro W4"/>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ヒラギノ丸ゴ Pro W4"/>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Civic.thmx</Template>
  <TotalTime>1507</TotalTime>
  <Words>1129</Words>
  <Application>Microsoft Macintosh PowerPoint</Application>
  <PresentationFormat>On-screen Show (4:3)</PresentationFormat>
  <Paragraphs>151</Paragraphs>
  <Slides>20</Slides>
  <Notes>0</Notes>
  <HiddenSlides>0</HiddenSlides>
  <MMClips>0</MMClips>
  <ScaleCrop>false</ScaleCrop>
  <HeadingPairs>
    <vt:vector size="4" baseType="variant">
      <vt:variant>
        <vt:lpstr>Design Template</vt:lpstr>
      </vt:variant>
      <vt:variant>
        <vt:i4>1</vt:i4>
      </vt:variant>
      <vt:variant>
        <vt:lpstr>Slide Titles</vt:lpstr>
      </vt:variant>
      <vt:variant>
        <vt:i4>20</vt:i4>
      </vt:variant>
    </vt:vector>
  </HeadingPairs>
  <TitlesOfParts>
    <vt:vector size="21" baseType="lpstr">
      <vt:lpstr>Civic</vt:lpstr>
      <vt:lpstr>CALL TO ORDER</vt:lpstr>
      <vt:lpstr>Economic Questions  That Every Government Must Answer</vt:lpstr>
      <vt:lpstr>1) What to produce?</vt:lpstr>
      <vt:lpstr>2) How to produce </vt:lpstr>
      <vt:lpstr>3) For whom to produce</vt:lpstr>
      <vt:lpstr>4) When to produce</vt:lpstr>
      <vt:lpstr>5) How much to produce?</vt:lpstr>
      <vt:lpstr>HSA Question #1 To Try</vt:lpstr>
      <vt:lpstr>HSA Question #2 To Try</vt:lpstr>
      <vt:lpstr>Traditional Economy</vt:lpstr>
      <vt:lpstr>Command Economy</vt:lpstr>
      <vt:lpstr>Market Economy</vt:lpstr>
      <vt:lpstr>The Bead Game</vt:lpstr>
      <vt:lpstr>BEAD PRODUCTION DIRECTIONS</vt:lpstr>
      <vt:lpstr>“That’s the Way We’ve Always Done It”</vt:lpstr>
      <vt:lpstr>DEBRIEF</vt:lpstr>
      <vt:lpstr>“We Do What We’re Told”</vt:lpstr>
      <vt:lpstr>DEBRIEF</vt:lpstr>
      <vt:lpstr>“We Do What We Want”</vt:lpstr>
      <vt:lpstr>DEBRIEF</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CALL TO ORDER</dc:title>
  <dc:creator>Molly Zeins</dc:creator>
  <cp:lastModifiedBy>Molly Zeins</cp:lastModifiedBy>
  <cp:revision>3</cp:revision>
  <dcterms:created xsi:type="dcterms:W3CDTF">2011-05-04T13:18:16Z</dcterms:created>
  <dcterms:modified xsi:type="dcterms:W3CDTF">2011-05-05T12:46:54Z</dcterms:modified>
</cp:coreProperties>
</file>